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C564B-B104-497E-9B60-453879C9DE6B}" type="datetimeFigureOut">
              <a:rPr lang="de-DE" smtClean="0"/>
              <a:pPr/>
              <a:t>11.11.2010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59C3B-8B52-490C-8D19-8D07CC3ABC8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 rot="608023">
            <a:off x="685800" y="548680"/>
            <a:ext cx="7772400" cy="5472607"/>
          </a:xfrm>
        </p:spPr>
        <p:txBody>
          <a:bodyPr/>
          <a:lstStyle/>
          <a:p>
            <a:r>
              <a:rPr lang="de-DE" dirty="0" smtClean="0"/>
              <a:t>Kreta &amp; die minoische Kultur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677753" cy="44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700808"/>
            <a:ext cx="4347156" cy="31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3131840" y="332656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Sagen/Mythen</a:t>
            </a:r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Kreta</a:t>
            </a:r>
            <a:endParaRPr lang="de-D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92944"/>
            <a:ext cx="9144001" cy="433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510913">
                <a:tc>
                  <a:txBody>
                    <a:bodyPr/>
                    <a:lstStyle/>
                    <a:p>
                      <a:r>
                        <a:rPr lang="de-DE" sz="1400" i="1" dirty="0"/>
                        <a:t>Periodisierungen nach Evans und Platon</a:t>
                      </a:r>
                      <a:endParaRPr lang="de-DE" sz="1400" dirty="0"/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/>
                        <a:t/>
                      </a:r>
                      <a:br>
                        <a:rPr lang="de-DE" sz="1400"/>
                      </a:br>
                      <a:endParaRPr lang="de-DE" sz="1400"/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400" dirty="0"/>
                    </a:p>
                  </a:txBody>
                  <a:tcPr marL="28420" marR="28420" marT="14210" marB="14210">
                    <a:lnL>
                      <a:noFill/>
                    </a:lnL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/>
                        <a:t>Arthur Evans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Nikolaos Platon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traditionelle Chronologie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510913">
                <a:tc>
                  <a:txBody>
                    <a:bodyPr/>
                    <a:lstStyle/>
                    <a:p>
                      <a:r>
                        <a:rPr lang="de-DE" sz="1400"/>
                        <a:t>Frühminoisch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de-DE" sz="1400"/>
                        <a:t>Vorpalastzeit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/>
                      </a:r>
                      <a:br>
                        <a:rPr lang="de-DE" sz="1400"/>
                      </a:br>
                      <a:endParaRPr lang="de-DE" sz="1400"/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FM I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3100–2700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 dirty="0"/>
                        <a:t>FM II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2700–2200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FM III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2200–2000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0913">
                <a:tc>
                  <a:txBody>
                    <a:bodyPr/>
                    <a:lstStyle/>
                    <a:p>
                      <a:r>
                        <a:rPr lang="de-DE" sz="1400"/>
                        <a:t>Mittelminoisch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/>
                      </a:r>
                      <a:br>
                        <a:rPr lang="de-DE" sz="1400"/>
                      </a:br>
                      <a:endParaRPr lang="de-DE" sz="1400"/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MM I A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2000–1900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MM I B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400"/>
                        <a:t>Altpalastzeit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1900–1800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MM II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1800–1700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MM III A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Neupalastzeit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1700–1600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 dirty="0"/>
                        <a:t>MM III B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1600–1550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0913">
                <a:tc>
                  <a:txBody>
                    <a:bodyPr/>
                    <a:lstStyle/>
                    <a:p>
                      <a:r>
                        <a:rPr lang="de-DE" sz="1400"/>
                        <a:t>Spätminoisch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/>
                      </a:r>
                      <a:br>
                        <a:rPr lang="de-DE" sz="1400"/>
                      </a:br>
                      <a:endParaRPr lang="de-DE" sz="1400"/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/>
                        <a:t>SM I A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>1550–1520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/>
                        <a:t>SM I B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1520–1430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1408">
                <a:tc>
                  <a:txBody>
                    <a:bodyPr/>
                    <a:lstStyle/>
                    <a:p>
                      <a:r>
                        <a:rPr lang="de-DE" sz="1400"/>
                        <a:t>SM II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de-DE" sz="1400"/>
                        <a:t>Nachpalastzeit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1430–1400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/>
                        <a:t>SM III A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1400–1330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/>
                        <a:t>SM III B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1330–1200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596">
                <a:tc>
                  <a:txBody>
                    <a:bodyPr/>
                    <a:lstStyle/>
                    <a:p>
                      <a:r>
                        <a:rPr lang="de-DE" sz="1400"/>
                        <a:t>SM III C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1200–1100 v. Chr.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0913">
                <a:tc>
                  <a:txBody>
                    <a:bodyPr/>
                    <a:lstStyle/>
                    <a:p>
                      <a:r>
                        <a:rPr lang="de-DE" sz="1400"/>
                        <a:t>Subminoisch</a:t>
                      </a:r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/>
                        <a:t/>
                      </a:r>
                      <a:br>
                        <a:rPr lang="de-DE" sz="1400" dirty="0"/>
                      </a:br>
                      <a:endParaRPr lang="de-DE" sz="1400" dirty="0"/>
                    </a:p>
                  </a:txBody>
                  <a:tcPr marL="28420" marR="28420" marT="14210" marB="1421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 algn="l"/>
            <a:r>
              <a:rPr lang="de-DE" b="1" dirty="0" smtClean="0">
                <a:solidFill>
                  <a:schemeClr val="tx1"/>
                </a:solidFill>
              </a:rPr>
              <a:t>Die Vorpalastzeit</a:t>
            </a: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ca. 3100-2000v.Chr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geprägt durch starken Bevölkerungswachstum</a:t>
            </a:r>
          </a:p>
          <a:p>
            <a:pPr lvl="2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durch Sekundärproduktrevolution (das nutzen eines Tiers zu mehreren Zwecken )  [ Frühminoisch I ]</a:t>
            </a:r>
          </a:p>
          <a:p>
            <a:pPr lvl="2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durch bessere Landwirtschaft ( häufigerer Anbau von Feldfrüchten wie Oliven und Trauben ) [ Frühminoisch II ]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Siedlungen waren meist Dörfer, in denen 25 - 50 Personen lebten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zur Verteidigung wurden die Häuser aneinandergebaut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Keramikproduktion</a:t>
            </a:r>
            <a:r>
              <a:rPr lang="de-DE" dirty="0" smtClean="0">
                <a:solidFill>
                  <a:schemeClr val="tx1"/>
                </a:solidFill>
              </a:rPr>
              <a:t> wird verbessert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Metallverarbeitung beginnt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Während der Frühminoisch III Phase ist die Bevölkerung stark zurück gegangen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gehandelt wurde oft mit Ägypten, dem Vorderen Orient und den </a:t>
            </a:r>
            <a:r>
              <a:rPr lang="de-DE" dirty="0" err="1" smtClean="0">
                <a:solidFill>
                  <a:schemeClr val="tx1"/>
                </a:solidFill>
              </a:rPr>
              <a:t>Kykladeninseln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de-DE" b="1" dirty="0" smtClean="0">
                <a:solidFill>
                  <a:schemeClr val="tx1"/>
                </a:solidFill>
              </a:rPr>
              <a:t>Die Altpalastzeit</a:t>
            </a:r>
            <a:endParaRPr lang="de-DE" dirty="0" smtClean="0">
              <a:solidFill>
                <a:schemeClr val="tx1"/>
              </a:solidFill>
            </a:endParaRP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sz="29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ca. 2000-1700 v.Chr.</a:t>
            </a: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es entstehen die ersten </a:t>
            </a:r>
            <a:r>
              <a:rPr lang="de-DE" sz="2900" dirty="0" err="1" smtClean="0">
                <a:solidFill>
                  <a:schemeClr val="tx1"/>
                </a:solidFill>
              </a:rPr>
              <a:t>Gebäudekomlexe</a:t>
            </a:r>
            <a:r>
              <a:rPr lang="de-DE" sz="2900" dirty="0" smtClean="0">
                <a:solidFill>
                  <a:schemeClr val="tx1"/>
                </a:solidFill>
              </a:rPr>
              <a:t> und Paläste, die sich um einen zentralgelegenen Hof gruppieren</a:t>
            </a: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Hauptaufgabe der neuen Gebäude waren wohl Verwaltungsarbeit</a:t>
            </a: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außerdem dienten sie als Handelsplätze</a:t>
            </a: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die Paläste waren auch Sitz einer religiösen und politischen Elite</a:t>
            </a: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erstmals entstehen Städte mit Trinkwasser- und Abwassersystemen</a:t>
            </a:r>
          </a:p>
          <a:p>
            <a:pPr algn="l">
              <a:buFont typeface="Arial" pitchFamily="34" charset="0"/>
              <a:buChar char="•"/>
            </a:pPr>
            <a:r>
              <a:rPr lang="de-DE" sz="2900" dirty="0" smtClean="0">
                <a:solidFill>
                  <a:schemeClr val="tx1"/>
                </a:solidFill>
              </a:rPr>
              <a:t>im 17. Jahrhundert werden viele Paläste durch ein Erdbeben zerstört, jedoch schnell wieder aufgebaut</a:t>
            </a: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de-DE" sz="2500" b="1" dirty="0" smtClean="0">
                <a:solidFill>
                  <a:schemeClr val="tx1"/>
                </a:solidFill>
              </a:rPr>
              <a:t>Die Neupalastzeit</a:t>
            </a:r>
            <a:endParaRPr lang="de-DE" sz="2500" dirty="0" smtClean="0">
              <a:solidFill>
                <a:schemeClr val="tx1"/>
              </a:solidFill>
            </a:endParaRPr>
          </a:p>
          <a:p>
            <a:pPr algn="l"/>
            <a:r>
              <a:rPr lang="de-DE" sz="2500" dirty="0" smtClean="0">
                <a:solidFill>
                  <a:schemeClr val="tx1"/>
                </a:solidFill>
              </a:rPr>
              <a:t/>
            </a:r>
            <a:br>
              <a:rPr lang="de-DE" sz="2500" dirty="0" smtClean="0">
                <a:solidFill>
                  <a:schemeClr val="tx1"/>
                </a:solidFill>
              </a:rPr>
            </a:br>
            <a:endParaRPr lang="de-DE" sz="25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ca. 1700-1400 v.Chr.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diese Periode zeichnet sich durch eine hochentwickelte Architektur aus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es entstehen viele wichtige Gebäude, die Villen genannt wurden, weil sie keinen Zentralhof hatten ( z.B. die Villa von </a:t>
            </a:r>
            <a:r>
              <a:rPr lang="de-DE" sz="2500" dirty="0" err="1" smtClean="0">
                <a:solidFill>
                  <a:schemeClr val="tx1"/>
                </a:solidFill>
              </a:rPr>
              <a:t>Agia</a:t>
            </a:r>
            <a:r>
              <a:rPr lang="de-DE" sz="2500" dirty="0" smtClean="0">
                <a:solidFill>
                  <a:schemeClr val="tx1"/>
                </a:solidFill>
              </a:rPr>
              <a:t> Triada nahe bei </a:t>
            </a:r>
            <a:r>
              <a:rPr lang="de-DE" sz="2500" dirty="0" err="1" smtClean="0">
                <a:solidFill>
                  <a:schemeClr val="tx1"/>
                </a:solidFill>
              </a:rPr>
              <a:t>Phaistos</a:t>
            </a:r>
            <a:r>
              <a:rPr lang="de-DE" sz="2500" dirty="0" smtClean="0">
                <a:solidFill>
                  <a:schemeClr val="tx1"/>
                </a:solidFill>
              </a:rPr>
              <a:t> )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um 1430 v. </a:t>
            </a:r>
            <a:r>
              <a:rPr lang="de-DE" sz="2500" dirty="0" err="1" smtClean="0">
                <a:solidFill>
                  <a:schemeClr val="tx1"/>
                </a:solidFill>
              </a:rPr>
              <a:t>Chr</a:t>
            </a:r>
            <a:r>
              <a:rPr lang="de-DE" sz="2500" dirty="0" smtClean="0">
                <a:solidFill>
                  <a:schemeClr val="tx1"/>
                </a:solidFill>
              </a:rPr>
              <a:t> ist anhand Spuren von Bränden und Zerstörung die Eroberung durch das mykenische Festland festzustellen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de-DE" sz="2500" b="1" dirty="0" smtClean="0">
                <a:solidFill>
                  <a:schemeClr val="tx1"/>
                </a:solidFill>
              </a:rPr>
              <a:t>Die Nachpalastzeit</a:t>
            </a:r>
            <a:endParaRPr lang="de-DE" sz="2500" dirty="0" smtClean="0">
              <a:solidFill>
                <a:schemeClr val="tx1"/>
              </a:solidFill>
            </a:endParaRPr>
          </a:p>
          <a:p>
            <a:pPr algn="l"/>
            <a:r>
              <a:rPr lang="de-DE" sz="2500" dirty="0" smtClean="0">
                <a:solidFill>
                  <a:schemeClr val="tx1"/>
                </a:solidFill>
              </a:rPr>
              <a:t/>
            </a:r>
            <a:br>
              <a:rPr lang="de-DE" sz="2500" dirty="0" smtClean="0">
                <a:solidFill>
                  <a:schemeClr val="tx1"/>
                </a:solidFill>
              </a:rPr>
            </a:br>
            <a:endParaRPr lang="de-DE" sz="25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ca. 1400 - 1100 v.Chr.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minoische Kultur und mykenische Kultur vermischen sich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typisch minoische Elemente bleiben auf Kreta jedoch erhalten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Kreta wird von mykenischen Herrschern vom Palast in Knossos aus regiert</a:t>
            </a:r>
          </a:p>
          <a:p>
            <a:pPr algn="l">
              <a:buFont typeface="Arial" pitchFamily="34" charset="0"/>
              <a:buChar char="•"/>
            </a:pPr>
            <a:r>
              <a:rPr lang="de-DE" sz="2500" dirty="0" smtClean="0">
                <a:solidFill>
                  <a:schemeClr val="tx1"/>
                </a:solidFill>
              </a:rPr>
              <a:t>Die Geschichte Kretas zwischen 1100 und 750 v.Chr., genannt die "Dunklen Jahrhunderte" , ist unklar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Theorien über den Untergang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Der </a:t>
            </a:r>
            <a:r>
              <a:rPr lang="de-DE" dirty="0" err="1" smtClean="0">
                <a:solidFill>
                  <a:schemeClr val="tx1"/>
                </a:solidFill>
              </a:rPr>
              <a:t>untergang</a:t>
            </a:r>
            <a:r>
              <a:rPr lang="de-DE" dirty="0" smtClean="0">
                <a:solidFill>
                  <a:schemeClr val="tx1"/>
                </a:solidFill>
              </a:rPr>
              <a:t> der </a:t>
            </a:r>
            <a:r>
              <a:rPr lang="de-DE" dirty="0" err="1" smtClean="0">
                <a:solidFill>
                  <a:schemeClr val="tx1"/>
                </a:solidFill>
              </a:rPr>
              <a:t>Minoer</a:t>
            </a:r>
            <a:r>
              <a:rPr lang="de-DE" dirty="0" smtClean="0">
                <a:solidFill>
                  <a:schemeClr val="tx1"/>
                </a:solidFill>
              </a:rPr>
              <a:t> ist rätselhaft</a:t>
            </a:r>
          </a:p>
          <a:p>
            <a:pPr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es gibt viele Spekulationen für den Untergang der </a:t>
            </a:r>
            <a:r>
              <a:rPr lang="de-DE" dirty="0" err="1" smtClean="0">
                <a:solidFill>
                  <a:schemeClr val="tx1"/>
                </a:solidFill>
              </a:rPr>
              <a:t>kretominoischen</a:t>
            </a:r>
            <a:r>
              <a:rPr lang="de-DE" dirty="0" smtClean="0">
                <a:solidFill>
                  <a:schemeClr val="tx1"/>
                </a:solidFill>
              </a:rPr>
              <a:t> Kultur:</a:t>
            </a:r>
          </a:p>
          <a:p>
            <a:pPr lvl="1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Vulkanausbruch</a:t>
            </a:r>
          </a:p>
          <a:p>
            <a:pPr lvl="2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James </a:t>
            </a:r>
            <a:r>
              <a:rPr lang="de-DE" dirty="0" err="1" smtClean="0">
                <a:solidFill>
                  <a:schemeClr val="tx1"/>
                </a:solidFill>
              </a:rPr>
              <a:t>Baikie</a:t>
            </a:r>
            <a:r>
              <a:rPr lang="de-DE" dirty="0" smtClean="0">
                <a:solidFill>
                  <a:schemeClr val="tx1"/>
                </a:solidFill>
              </a:rPr>
              <a:t> veröffentlichte 1910 ein Buch, in dem der Ausbruch der Vulkaninsel </a:t>
            </a:r>
            <a:r>
              <a:rPr lang="de-DE" dirty="0" err="1" smtClean="0">
                <a:solidFill>
                  <a:schemeClr val="tx1"/>
                </a:solidFill>
              </a:rPr>
              <a:t>Thera</a:t>
            </a:r>
            <a:r>
              <a:rPr lang="de-DE" dirty="0" smtClean="0">
                <a:solidFill>
                  <a:schemeClr val="tx1"/>
                </a:solidFill>
              </a:rPr>
              <a:t> (</a:t>
            </a:r>
            <a:r>
              <a:rPr lang="de-DE" dirty="0" err="1" smtClean="0">
                <a:solidFill>
                  <a:schemeClr val="tx1"/>
                </a:solidFill>
              </a:rPr>
              <a:t>Santorin</a:t>
            </a:r>
            <a:r>
              <a:rPr lang="de-DE" dirty="0" smtClean="0">
                <a:solidFill>
                  <a:schemeClr val="tx1"/>
                </a:solidFill>
              </a:rPr>
              <a:t>) dafür verantwortlich gemacht wird</a:t>
            </a:r>
          </a:p>
          <a:p>
            <a:pPr lvl="2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Spyridon </a:t>
            </a:r>
            <a:r>
              <a:rPr lang="de-DE" dirty="0" err="1" smtClean="0">
                <a:solidFill>
                  <a:schemeClr val="tx1"/>
                </a:solidFill>
              </a:rPr>
              <a:t>Marinatos</a:t>
            </a:r>
            <a:r>
              <a:rPr lang="de-DE" dirty="0" smtClean="0">
                <a:solidFill>
                  <a:schemeClr val="tx1"/>
                </a:solidFill>
              </a:rPr>
              <a:t> ( ein griechischer Archäologe ) veröffentlichte seine Theorie, wonach der Ausbruch um 1500 v.Chr. die minoischen Küstenstädte zerstört hat </a:t>
            </a:r>
          </a:p>
          <a:p>
            <a:pPr lvl="2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jedoch sind diese Theorien widerlegt, da die </a:t>
            </a:r>
            <a:r>
              <a:rPr lang="de-DE" dirty="0" err="1" smtClean="0">
                <a:solidFill>
                  <a:schemeClr val="tx1"/>
                </a:solidFill>
              </a:rPr>
              <a:t>Minoer</a:t>
            </a:r>
            <a:r>
              <a:rPr lang="de-DE" dirty="0" smtClean="0">
                <a:solidFill>
                  <a:schemeClr val="tx1"/>
                </a:solidFill>
              </a:rPr>
              <a:t> noch ca. 100 Jahre nach dem Ausbruch existierten</a:t>
            </a:r>
          </a:p>
          <a:p>
            <a:pPr lvl="2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langfristige Schäden und Auswirkungen durch den Vulkan sind jedoch nicht ausgeschlossen </a:t>
            </a:r>
          </a:p>
          <a:p>
            <a:pPr lvl="3" algn="l">
              <a:buFont typeface="Arial" pitchFamily="34" charset="0"/>
              <a:buChar char="•"/>
            </a:pPr>
            <a:r>
              <a:rPr lang="de-DE" dirty="0" err="1" smtClean="0">
                <a:solidFill>
                  <a:schemeClr val="tx1"/>
                </a:solidFill>
              </a:rPr>
              <a:t>z.b</a:t>
            </a:r>
            <a:r>
              <a:rPr lang="de-DE" dirty="0" smtClean="0">
                <a:solidFill>
                  <a:schemeClr val="tx1"/>
                </a:solidFill>
              </a:rPr>
              <a:t> könnte es sein, dass der Handel durch die Zerstörung der Insel </a:t>
            </a:r>
            <a:r>
              <a:rPr lang="de-DE" dirty="0" err="1" smtClean="0">
                <a:solidFill>
                  <a:schemeClr val="tx1"/>
                </a:solidFill>
              </a:rPr>
              <a:t>Thera</a:t>
            </a:r>
            <a:r>
              <a:rPr lang="de-DE" dirty="0" smtClean="0">
                <a:solidFill>
                  <a:schemeClr val="tx1"/>
                </a:solidFill>
              </a:rPr>
              <a:t> stark beeinflusst war, da die Schiffe dort nicht mehr rasten konnten und der direkte Weg zu den Handelspartnern zu lang war </a:t>
            </a:r>
          </a:p>
          <a:p>
            <a:pPr lvl="1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schwere Erdbeben</a:t>
            </a:r>
          </a:p>
          <a:p>
            <a:pPr lvl="1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innere Unruhen</a:t>
            </a:r>
          </a:p>
          <a:p>
            <a:pPr lvl="1" algn="l"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militärische Eroberung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Bevölkerung</a:t>
            </a:r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/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el-GR" dirty="0" smtClean="0">
                <a:solidFill>
                  <a:schemeClr val="tx1"/>
                </a:solidFill>
              </a:rPr>
              <a:t>Κρήτη τις γαῖ’ ἔστι μέσῳ ἐνὶ οἴνοπι πόντῳ,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καλὴ καὶ πίειρα, περίρρυτος· ἐν δ’ ἄνθρωποι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πολλοὶ ἀπειρέσιοι, καὶ ἐννήκοντα πόληες· -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ἄλλη δ’ ἄλλων γλῶσσα μεμιγμένη· ἐν μὲν Ἀχαιοί,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ἐν δ’ Ἐτεόκρητες μεγαλήτορες, ἐν δὲ Κύδωνες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Δωριέες τε τριχάικες δῖοί τε Πελασγοί· -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τῇσι δ’ ἐνὶ Κνωσός, μεγάλη πόλις, ἔνθα τε Μίνως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ἐννέωρος βασίλευε Διὸς μεγάλου ὀαριστής,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/>
            </a:r>
            <a:br>
              <a:rPr lang="el-GR" dirty="0" smtClean="0">
                <a:solidFill>
                  <a:schemeClr val="tx1"/>
                </a:solidFill>
              </a:rPr>
            </a:br>
            <a:endParaRPr lang="el-GR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Kreta ist ein Land im dunkelwogenden Meere,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Fruchtbar und anmutsvoll und </a:t>
            </a:r>
            <a:r>
              <a:rPr lang="de-DE" i="1" dirty="0" err="1" smtClean="0">
                <a:solidFill>
                  <a:schemeClr val="tx1"/>
                </a:solidFill>
              </a:rPr>
              <a:t>ringsumflossen</a:t>
            </a:r>
            <a:r>
              <a:rPr lang="de-DE" i="1" dirty="0" smtClean="0">
                <a:solidFill>
                  <a:schemeClr val="tx1"/>
                </a:solidFill>
              </a:rPr>
              <a:t>. Es wohnen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Dort unzählige Menschen, und ihrer Städte sind neunzig: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Völker von mancherlei Stamm und mancherlei Sprachen. Es wohnen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Dort </a:t>
            </a:r>
            <a:r>
              <a:rPr lang="de-DE" i="1" dirty="0" err="1" smtClean="0">
                <a:solidFill>
                  <a:schemeClr val="tx1"/>
                </a:solidFill>
              </a:rPr>
              <a:t>Achaier</a:t>
            </a:r>
            <a:r>
              <a:rPr lang="de-DE" i="1" dirty="0" smtClean="0">
                <a:solidFill>
                  <a:schemeClr val="tx1"/>
                </a:solidFill>
              </a:rPr>
              <a:t>, </a:t>
            </a:r>
            <a:r>
              <a:rPr lang="de-DE" i="1" dirty="0" err="1" smtClean="0">
                <a:solidFill>
                  <a:schemeClr val="tx1"/>
                </a:solidFill>
              </a:rPr>
              <a:t>Kydonen</a:t>
            </a:r>
            <a:r>
              <a:rPr lang="de-DE" i="1" dirty="0" smtClean="0">
                <a:solidFill>
                  <a:schemeClr val="tx1"/>
                </a:solidFill>
              </a:rPr>
              <a:t> und eingeborene Kreter,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Dorier, welche sich dreifach verteilet, und edle Pelasger.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Ihrer Könige Stadt ist Knossos, wo Minos geherrscht hat,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i="1" dirty="0" smtClean="0">
                <a:solidFill>
                  <a:schemeClr val="tx1"/>
                </a:solidFill>
              </a:rPr>
              <a:t>Der neunjährig mit Zeus, dem großen Gotte, geredet.</a:t>
            </a:r>
            <a:endParaRPr lang="de-DE" dirty="0" smtClean="0">
              <a:solidFill>
                <a:schemeClr val="tx1"/>
              </a:solidFill>
            </a:endParaRPr>
          </a:p>
          <a:p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Bildschirmpräsentation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Larissa-Design</vt:lpstr>
      <vt:lpstr>Kreta &amp; die minoische Kultur</vt:lpstr>
      <vt:lpstr>Kreta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Kreta &amp; die minoische Kultur</dc:title>
  <dc:creator>MarkusK</dc:creator>
  <cp:lastModifiedBy>MarkusK</cp:lastModifiedBy>
  <cp:revision>6</cp:revision>
  <dcterms:created xsi:type="dcterms:W3CDTF">2010-11-09T20:55:51Z</dcterms:created>
  <dcterms:modified xsi:type="dcterms:W3CDTF">2010-11-11T20:50:37Z</dcterms:modified>
</cp:coreProperties>
</file>